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6858000" cx="12192000"/>
  <p:notesSz cx="6858000" cy="9144000"/>
  <p:embeddedFontLst>
    <p:embeddedFont>
      <p:font typeface="Roboto"/>
      <p:regular r:id="rId66"/>
      <p:bold r:id="rId67"/>
      <p:italic r:id="rId68"/>
      <p:boldItalic r:id="rId69"/>
    </p:embeddedFont>
    <p:embeddedFont>
      <p:font typeface="Roboto Light"/>
      <p:regular r:id="rId70"/>
      <p:bold r:id="rId71"/>
      <p:italic r:id="rId72"/>
      <p:boldItalic r:id="rId73"/>
    </p:embeddedFont>
    <p:embeddedFont>
      <p:font typeface="Helvetica Neue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Light-boldItalic.fntdata"/><Relationship Id="rId72" Type="http://schemas.openxmlformats.org/officeDocument/2006/relationships/font" Target="fonts/RobotoLight-italic.fntdata"/><Relationship Id="rId31" Type="http://schemas.openxmlformats.org/officeDocument/2006/relationships/slide" Target="slides/slide27.xml"/><Relationship Id="rId75" Type="http://schemas.openxmlformats.org/officeDocument/2006/relationships/font" Target="fonts/HelveticaNeue-bold.fntdata"/><Relationship Id="rId30" Type="http://schemas.openxmlformats.org/officeDocument/2006/relationships/slide" Target="slides/slide26.xml"/><Relationship Id="rId74" Type="http://schemas.openxmlformats.org/officeDocument/2006/relationships/font" Target="fonts/HelveticaNeue-regular.fntdata"/><Relationship Id="rId33" Type="http://schemas.openxmlformats.org/officeDocument/2006/relationships/slide" Target="slides/slide29.xml"/><Relationship Id="rId77" Type="http://schemas.openxmlformats.org/officeDocument/2006/relationships/font" Target="fonts/HelveticaNeue-boldItalic.fntdata"/><Relationship Id="rId32" Type="http://schemas.openxmlformats.org/officeDocument/2006/relationships/slide" Target="slides/slide28.xml"/><Relationship Id="rId76" Type="http://schemas.openxmlformats.org/officeDocument/2006/relationships/font" Target="fonts/HelveticaNeue-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Light-bold.fntdata"/><Relationship Id="rId70" Type="http://schemas.openxmlformats.org/officeDocument/2006/relationships/font" Target="fonts/RobotoLight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Roboto-regular.fntdata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Roboto-italic.fntdata"/><Relationship Id="rId23" Type="http://schemas.openxmlformats.org/officeDocument/2006/relationships/slide" Target="slides/slide19.xml"/><Relationship Id="rId67" Type="http://schemas.openxmlformats.org/officeDocument/2006/relationships/font" Target="fonts/Roboto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6512b037_0_7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d46512b037_0_7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46512b037_0_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d46512b037_0_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46512b037_0_7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d46512b037_0_7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46512b037_0_7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d46512b037_0_7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46512b037_0_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d46512b037_0_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6512b037_0_8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d46512b037_0_8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46512b037_0_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d46512b037_0_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46512b037_0_8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d46512b037_0_8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46512b037_0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d46512b037_0_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46512b037_0_8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d46512b037_0_8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6aca9e4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846aca9e4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46512b037_0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d46512b037_0_5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46512b037_0_6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d46512b037_0_6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46512b037_0_5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d46512b037_0_5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46512b037_0_6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d46512b037_0_6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46512b037_0_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d46512b037_0_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46512b037_0_6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d46512b037_0_6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3a3c007bf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d3a3c007bf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3a3c007b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d3a3c007b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3a3c007bf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d3a3c007bf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3a3c007bf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d3a3c007bf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3a3c007bf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d3a3c007bf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46512b037_0_6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d46512b037_0_6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06f7c5bdb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d06f7c5bdb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06f7c5bdb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d06f7c5bdb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06f7c5bdb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d06f7c5bdb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48c93fb0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d48c93fb0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6f7c5bdb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d06f7c5bdb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06f7c5bd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d06f7c5bd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06f7c5bd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d06f7c5bd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06f7c5bdb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d06f7c5bdb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46512b0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d46512b0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06f7c5bdb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d06f7c5bdb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06f7c5bdb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d06f7c5bdb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d06f7c5bdb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d06f7c5bdb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06f7c5bdb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d06f7c5bdb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06f7c5bdb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d06f7c5bdb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06f7c5bdb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d06f7c5bdb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06f7c5bdb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d06f7c5bdb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d06f7c5bdb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d06f7c5bdb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d06f7c5bdb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d06f7c5bdb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06f7c5bdb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d06f7c5bdb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cbebda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8fcbebda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d06f7c5bdb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d06f7c5bdb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06f7c5bdb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d06f7c5bdb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d5bbe22e4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d5bbe22e4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d5bbe22e4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d5bbe22e4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d46512b037_0_7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d46512b037_0_7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06f7c5bdb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d06f7c5bdb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d06f7c5bdb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d06f7c5bdb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06f7c5bdb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d06f7c5bdb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d06f7c5bdb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d06f7c5bdb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46512b037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d46512b037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0" name="Google Shape;770;p29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1" name="Google Shape;77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6fbf0612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746fbf0612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46512b037_0_5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d46512b037_0_5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317ad601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d317ad601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6512b037_0_7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d46512b037_0_7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hyperlink" Target="http://docs.docker.com/engine/install/" TargetMode="External"/><Relationship Id="rId5" Type="http://schemas.openxmlformats.org/officeDocument/2006/relationships/hyperlink" Target="https://docs.microsoft.com/ru-ru/windows/wsl/install-win10" TargetMode="External"/><Relationship Id="rId6" Type="http://schemas.openxmlformats.org/officeDocument/2006/relationships/hyperlink" Target="https://docs.nvidia.com/cuda/wsl-user-guide/index.html" TargetMode="External"/><Relationship Id="rId7" Type="http://schemas.openxmlformats.org/officeDocument/2006/relationships/image" Target="../media/image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Relationship Id="rId4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170" name="Google Shape;17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Сергей Цыкин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66" name="Google Shape;2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191750" y="1477800"/>
            <a:ext cx="88875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Clr>
                <a:srgbClr val="714CDA"/>
              </a:buClr>
              <a:buSzPts val="2908"/>
              <a:buFont typeface="Arial"/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ML Team Leader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Assaia 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Clr>
                <a:srgbClr val="714CDA"/>
              </a:buClr>
              <a:buSzPts val="2908"/>
              <a:buFont typeface="Arial"/>
              <a:buNone/>
            </a:pP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7+ лет работает в сферах </a:t>
            </a:r>
            <a:r>
              <a:rPr i="1"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Data Science/Computer Vision</a:t>
            </a: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В рамках DS имел дело с data visualization и time-series analysis, а в рамках </a:t>
            </a:r>
            <a:r>
              <a:rPr i="1"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Computer Vision</a:t>
            </a: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— с segmentation, object counting, tracking, и прочими задачами видеоаналитики.</a:t>
            </a:r>
            <a:b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1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Окончил физический факультет </a:t>
            </a:r>
            <a:r>
              <a:rPr i="1"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СПбГУ</a:t>
            </a: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, где обучался на кафедре математической физики по направлению «</a:t>
            </a:r>
            <a:r>
              <a:rPr i="1"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Теория вероятности</a:t>
            </a:r>
            <a:r>
              <a:rPr lang="en-US" sz="2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». Пишет кандидатскую. Последние 1,5 года — ML Team Leader команды из ~10 человек. Кроме ML занимается MIP-задачами.</a:t>
            </a:r>
            <a:endParaRPr b="1" sz="20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8102" y="2412852"/>
            <a:ext cx="2519325" cy="264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73" name="Google Shape;2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Артем Васильев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76" name="Google Shape;2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Clr>
                <a:srgbClr val="714CDA"/>
              </a:buClr>
              <a:buSzPts val="2908"/>
              <a:buFont typeface="Arial"/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Ведущий Инженер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разработки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ПАО Сбербанк</a:t>
            </a:r>
            <a:r>
              <a:rPr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Занимается разработкой систем анализа поведения и действий. Работал над проектами по дистанционному зондированию и анализу данных с метеозондов, спутников и других БПЛА. Научные интересы в области распознавания поз и действий человека и стеганографии с применением нейронных сетей.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600" y="2473475"/>
            <a:ext cx="2595550" cy="25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3" name="Google Shape;2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Борис Цейтлин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86" name="Google Shape;28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инженер в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MindsDB</a:t>
            </a: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Выпускник магистратуры "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Науки о данных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"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ФКН ВШЭ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Работает machine learning инженером в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MindsDB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, где разрабатывает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auto-ml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решения. Имеет опыт работы в аналитике продукта 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разработке. Сфера научных интересов включает в себя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computer vision, semi-supervised learning, few-shot learning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600" y="2460830"/>
            <a:ext cx="2595550" cy="260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Андрей Канашов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96" name="Google Shape;2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OMD OM GROUP</a:t>
            </a: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Работает на позиции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в рекламном агентстве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OMD OM GROUP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В текущей деятельности решает задачи: - Аудиторного профилирования - Персонализации рекламы - Анализа социальных сетей Самостоятельно занимался изучением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Знает, что нужно для освоения новой профессии и какие при этом возникают вопросы.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600" y="2393837"/>
            <a:ext cx="2557798" cy="2675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3" name="Google Shape;3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Влад Артемьев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06" name="Google Shape;30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Deep Learning / Computer Vision Engineer</a:t>
            </a:r>
            <a:endParaRPr b="1" i="1" sz="24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-US" sz="1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Руководитель команды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инженеров в области видеоаналитики. Занимался в том числе разработкой алгоритмов распознавания лиц, распознавания номеров, детектирования толпы, оценкой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3D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позы человека с последующей аналитикой качества выполнения фитнес упражнений. Кроме того, имеет обширный опыт в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OCR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NLP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задачах.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9275" y="2393825"/>
            <a:ext cx="28384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Эмиль Богомолов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16" name="Google Shape;31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Инженер-исследователь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научной группы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ADASE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Сколтехе</a:t>
            </a:r>
            <a:endParaRPr b="1" i="1" sz="24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Выпускник кафедры системного анализа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ВМК МГУ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Техносферы MailRu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Контрибьютор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opensource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фреймворков. Многократный победитель хакатонов по анализу данных. Автор статей на WACV и CVPR по темам “сегментация и детекция позы человека”, и “сегментации и восстановления объектов на 3D сканах”.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Ранее работал в сфере анализа данных в ритейле. Занимался обработкой больших данных и детекцией аномалий.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714CDA"/>
              </a:buClr>
              <a:buSzPts val="2908"/>
              <a:buFont typeface="Arial"/>
              <a:buNone/>
            </a:pPr>
            <a:r>
              <a:t/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7875" y="2441450"/>
            <a:ext cx="23812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3" name="Google Shape;3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Иван Карпухин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26" name="Google Shape;32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Ведущий программист-исследователь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компании</a:t>
            </a: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Mail.ru</a:t>
            </a:r>
            <a:endParaRPr b="1" i="1" sz="24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0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5+ лет опыта в машинном обучении, компьютерном зрении и речевых технологиях. Разрабатывает системы распознавания текста и лиц для почты и облака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Mail.ru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 Также занимается оптимизацией сетей для production. 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До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Mail.ru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работал в компании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Яндекс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, где разрабатывал речевые технологии для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Алисы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7875" y="2476850"/>
            <a:ext cx="23241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3" name="Google Shape;3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Фаррух Кушназаров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36" name="Google Shape;33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Senior Data Scientist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Ping'an- iTutorGroup</a:t>
            </a:r>
            <a:endParaRPr b="1" i="1" sz="24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175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3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Кандидат технических наук.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10+ лет опыта работы в сфере ИТ.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5+ лет опыта в проектах машинного обучения, глубокого обучения и искусственного интеллекта в различных областях.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более 2-х лет педагогического опыта.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10+ научных публикаций.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9275" y="2479825"/>
            <a:ext cx="28384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Руководитель курса: Антон Витвицкий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46" name="Google Shape;34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компании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BOOST INC</a:t>
            </a: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853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Кандидат физ.-мат. наук.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10+ лет опыта в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Computer Vision / Deep Learning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Опыт участия в американских и европейских стартапах. 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2 года педагогического опыта.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Разработчик приложения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Mirror-AI.</a:t>
            </a:r>
            <a:endParaRPr i="1"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5337" y="2327275"/>
            <a:ext cx="2466325" cy="29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3" name="Google Shape;3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Автор программы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курса: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Артур Кадурин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356" name="Google Shape;35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Chief AI Officer</a:t>
            </a: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компании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Insilico Medicine</a:t>
            </a: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853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Автор программы курса.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анимается исследованиями в области медицинской химии. 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10+ лет опыта в сфере ML и CV.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Соавтор книги “</a:t>
            </a:r>
            <a:r>
              <a:rPr b="1"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Глубокое обучение”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05050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Соавтор многочисленных научных публикаций.</a:t>
            </a:r>
            <a:endParaRPr i="1"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4488" y="2396725"/>
            <a:ext cx="28479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нешний&#10;&#10;Автоматически созданное описание" id="177" name="Google Shape;17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178" name="Google Shape;17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63" name="Google Shape;3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Теоретический минимум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4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40"/>
          <p:cNvSpPr txBox="1"/>
          <p:nvPr>
            <p:ph idx="4294967295" type="body"/>
          </p:nvPr>
        </p:nvSpPr>
        <p:spPr>
          <a:xfrm>
            <a:off x="637125" y="1495475"/>
            <a:ext cx="11126100" cy="4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800"/>
              <a:buFont typeface="Helvetica Neue"/>
              <a:buNone/>
            </a:pPr>
            <a:r>
              <a:rPr i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успешного прохождения курса потребуются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Знания базовых разделов математики (операции над матрицами, градиентный спуск).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Базовые знания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Базовые знания структур данных и алгоритмов (кластеризация, графы).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Базовые знания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ML/DL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(нейронные сети).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пользоваться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контейнерами.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367" name="Google Shape;36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2" name="Google Shape;3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Теоретический минимум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41"/>
          <p:cNvSpPr txBox="1"/>
          <p:nvPr>
            <p:ph idx="4294967295" type="body"/>
          </p:nvPr>
        </p:nvSpPr>
        <p:spPr>
          <a:xfrm>
            <a:off x="637125" y="1495475"/>
            <a:ext cx="11126100" cy="4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 чем же мы рассказываем?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вы думаете?</a:t>
            </a:r>
            <a:endParaRPr b="1"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5166358" y="3061767"/>
            <a:ext cx="15324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b="0" i="0" sz="8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ooowl.png" id="377" name="Google Shape;37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2" name="Google Shape;3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Теоретический минимум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42"/>
          <p:cNvSpPr txBox="1"/>
          <p:nvPr>
            <p:ph idx="4294967295" type="body"/>
          </p:nvPr>
        </p:nvSpPr>
        <p:spPr>
          <a:xfrm>
            <a:off x="637125" y="1291950"/>
            <a:ext cx="11126100" cy="5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 чем же мы рассказываем</a:t>
            </a:r>
            <a:r>
              <a:rPr i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i="1" sz="2400" u="sng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Что такое сверточные нейросети, какие бывают архитектуры.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Какие вообще бывают задачи в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CV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Какие инструменты используются в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CV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понять какой из подходов использовать в той или иной задаче.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адаптировать известный метод к своей задаче.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подготовить данные для обучения модели.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И, самое главное, мы учим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понимать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CV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 таком уровне чтобы ответы на вопросы выше были не нужны!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386" name="Google Shape;38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91" name="Google Shape;3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Первый модуль: </a:t>
            </a:r>
            <a:r>
              <a:rPr b="1" i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От основ к современным архитектурам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4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43"/>
          <p:cNvSpPr txBox="1"/>
          <p:nvPr>
            <p:ph idx="4294967295" type="body"/>
          </p:nvPr>
        </p:nvSpPr>
        <p:spPr>
          <a:xfrm>
            <a:off x="822950" y="1653300"/>
            <a:ext cx="109404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Сверточные нейронные сети, их архитектуры и эволюция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 подготовить данные, как их аугментировать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Попрактикуемся с библиотеками и фреймворками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CV / DL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Классическое CV, цветовые пространства, морфология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Fine-tuning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Рассмотрим как развернуть модель на сервере для инференса 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395" name="Google Shape;3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00" name="Google Shape;4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Второй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модуль: </a:t>
            </a:r>
            <a:r>
              <a:rPr b="1" i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Детекция, трекинг, классификация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4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44"/>
          <p:cNvSpPr txBox="1"/>
          <p:nvPr>
            <p:ph idx="4294967295" type="body"/>
          </p:nvPr>
        </p:nvSpPr>
        <p:spPr>
          <a:xfrm>
            <a:off x="822950" y="1653300"/>
            <a:ext cx="109404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Детекция и трекинг объектов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Оценка позы человека (2d / 3d)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Распознавание и детекция лиц, детекция точек лица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04" name="Google Shape;4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09" name="Google Shape;4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Третий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модуль: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Сегментация, GANs, работа с 3D и видео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4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45"/>
          <p:cNvSpPr txBox="1"/>
          <p:nvPr>
            <p:ph idx="4294967295" type="body"/>
          </p:nvPr>
        </p:nvSpPr>
        <p:spPr>
          <a:xfrm>
            <a:off x="814100" y="1511700"/>
            <a:ext cx="10940400" cy="48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Сегментация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(2d / 3d)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Работа с видео,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3D ConvNets,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распознавание действий на видео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Изучаем другие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-архитектуры: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генеративные нейронные сети (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GANs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автокодировщики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Методы оптимизации вывода сетей: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prunning, mixint, quatization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Обзор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Self-Driving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13" name="Google Shape;41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Примеры: Как найти объект в кадре</a:t>
            </a:r>
            <a:endParaRPr b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4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421" name="Google Shape;4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775" y="1332925"/>
            <a:ext cx="6896801" cy="534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7" name="Google Shape;42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Примеры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: Как делать собак из собак</a:t>
            </a:r>
            <a:endParaRPr b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4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430" name="Google Shape;43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3650" y="1449425"/>
            <a:ext cx="6120825" cy="50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6" name="Google Shape;4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Примеры: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Как отделить зерна от плевел</a:t>
            </a:r>
            <a:endParaRPr b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4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439" name="Google Shape;43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9975" y="1369400"/>
            <a:ext cx="7738615" cy="52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45" name="Google Shape;4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Примеры: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Как сгенерировать искусственных людей</a:t>
            </a:r>
            <a:endParaRPr b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4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448" name="Google Shape;44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375" y="1470451"/>
            <a:ext cx="9697401" cy="49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190" name="Google Shape;19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54" name="Google Shape;45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Примеры: Как правильно парковаться</a:t>
            </a:r>
            <a:endParaRPr b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457" name="Google Shape;45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025" y="1485888"/>
            <a:ext cx="9305925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1"/>
          <p:cNvSpPr txBox="1"/>
          <p:nvPr/>
        </p:nvSpPr>
        <p:spPr>
          <a:xfrm>
            <a:off x="2389325" y="2491779"/>
            <a:ext cx="7096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sz="2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65" name="Google Shape;46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70" name="Google Shape;47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52"/>
          <p:cNvSpPr/>
          <p:nvPr/>
        </p:nvSpPr>
        <p:spPr>
          <a:xfrm>
            <a:off x="2314250" y="18883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52"/>
          <p:cNvSpPr/>
          <p:nvPr/>
        </p:nvSpPr>
        <p:spPr>
          <a:xfrm>
            <a:off x="4176750" y="21057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1. О курсе и задачах</a:t>
            </a:r>
            <a:endParaRPr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2"/>
          <p:cNvSpPr/>
          <p:nvPr/>
        </p:nvSpPr>
        <p:spPr>
          <a:xfrm>
            <a:off x="2314250" y="29551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2314250" y="40219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52"/>
          <p:cNvSpPr/>
          <p:nvPr/>
        </p:nvSpPr>
        <p:spPr>
          <a:xfrm>
            <a:off x="4176750" y="3174425"/>
            <a:ext cx="5249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Об инструментах</a:t>
            </a:r>
            <a:endParaRPr b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52"/>
          <p:cNvSpPr/>
          <p:nvPr/>
        </p:nvSpPr>
        <p:spPr>
          <a:xfrm>
            <a:off x="4176750" y="41923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3. Первая домашка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78" name="Google Shape;47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2"/>
          <p:cNvSpPr/>
          <p:nvPr/>
        </p:nvSpPr>
        <p:spPr>
          <a:xfrm>
            <a:off x="2314250" y="50887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4176750" y="52591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4. А поговорить?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85" name="Google Shape;48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Искусственный Интеллект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53"/>
          <p:cNvSpPr txBox="1"/>
          <p:nvPr>
            <p:ph idx="4294967295" type="body"/>
          </p:nvPr>
        </p:nvSpPr>
        <p:spPr>
          <a:xfrm>
            <a:off x="787575" y="1407000"/>
            <a:ext cx="10975800" cy="5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Основным инструментом на курсе будет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Искусственный Интеллект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Что это такое?</a:t>
            </a:r>
            <a:endParaRPr b="1" sz="24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89" name="Google Shape;48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4" name="Google Shape;49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Искусственный Интеллект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5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54"/>
          <p:cNvSpPr txBox="1"/>
          <p:nvPr>
            <p:ph idx="4294967295" type="body"/>
          </p:nvPr>
        </p:nvSpPr>
        <p:spPr>
          <a:xfrm>
            <a:off x="787575" y="1407000"/>
            <a:ext cx="10975800" cy="5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Основным инструментом на курсе будет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Искусственный Интеллект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800"/>
              <a:buFont typeface="Helvetica Neue"/>
              <a:buNone/>
            </a:pP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Что это такое?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Свойство интеллектуальных систем выполнять творческие функции, которые традиционно считаются прерогативой человека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Наука и технология создания интеллектуальных машин, особенно интеллектуальных компьютерных программ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Helvetica Neue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800"/>
              <a:buFont typeface="Helvetica Neue"/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Нас интересует та область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ИИ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которая связана с нейронными сетями!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498" name="Google Shape;49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03" name="Google Shape;50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Напишите в чат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5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55"/>
          <p:cNvSpPr txBox="1"/>
          <p:nvPr>
            <p:ph idx="4294967295" type="body"/>
          </p:nvPr>
        </p:nvSpPr>
        <p:spPr>
          <a:xfrm>
            <a:off x="1737350" y="1653300"/>
            <a:ext cx="76191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Напишите в чат:</a:t>
            </a:r>
            <a:endParaRPr sz="2400" u="sng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Какая у вас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ОС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Какое железо, есть ли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GPU NVIDIA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Знакомы ли с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ocker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Знакомы ли с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Google Colab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507" name="Google Shape;50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240" y="158280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508" name="Google Shape;50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13" name="Google Shape;51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6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Об инструментах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5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" name="Google Shape;516;p56"/>
          <p:cNvSpPr txBox="1"/>
          <p:nvPr>
            <p:ph idx="4294967295" type="body"/>
          </p:nvPr>
        </p:nvSpPr>
        <p:spPr>
          <a:xfrm>
            <a:off x="787575" y="1407000"/>
            <a:ext cx="10975800" cy="5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Далее рассмотрим как собрать и запустить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контейнер, который содержит в себе </a:t>
            </a: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минимальный набор CV-разработчика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Ubuntu 18.04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nvidia-container-toolkit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(содержит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NVIDIA-драйвер),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cuda10.1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cudnn7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Базовые утилиты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linux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 библиотеками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opencv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DL-фреймворки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PyTorch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JupyterLab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запуска кода в контейнере.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17" name="Google Shape;51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22" name="Google Shape;52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5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p57"/>
          <p:cNvSpPr txBox="1"/>
          <p:nvPr>
            <p:ph idx="4294967295" type="body"/>
          </p:nvPr>
        </p:nvSpPr>
        <p:spPr>
          <a:xfrm>
            <a:off x="442450" y="11641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1. Удаляем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предыдущие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версии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-US" sz="35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oowl.png" id="526" name="Google Shape;52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530950" y="1760475"/>
            <a:ext cx="11282400" cy="939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apt-get remove docker docker-engine docker.io containerd runc</a:t>
            </a:r>
            <a:r>
              <a:rPr lang="en-US" sz="22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-US" sz="35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7"/>
          <p:cNvSpPr txBox="1"/>
          <p:nvPr>
            <p:ph idx="4294967295" type="body"/>
          </p:nvPr>
        </p:nvSpPr>
        <p:spPr>
          <a:xfrm>
            <a:off x="511750" y="2813500"/>
            <a:ext cx="11320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Устанавливаем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-US" sz="35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57"/>
          <p:cNvSpPr txBox="1"/>
          <p:nvPr/>
        </p:nvSpPr>
        <p:spPr>
          <a:xfrm>
            <a:off x="530950" y="3391038"/>
            <a:ext cx="11282400" cy="107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apt-get update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apt-get install docker-ce docker-ce-cli containerd.io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7"/>
          <p:cNvSpPr txBox="1"/>
          <p:nvPr>
            <p:ph idx="4294967295" type="body"/>
          </p:nvPr>
        </p:nvSpPr>
        <p:spPr>
          <a:xfrm>
            <a:off x="530950" y="4556750"/>
            <a:ext cx="11320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3. Проверяем версию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35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530950" y="5159913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--version</a:t>
            </a:r>
            <a:endParaRPr sz="10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32" name="Google Shape;532;p57"/>
          <p:cNvPicPr preferRelativeResize="0"/>
          <p:nvPr/>
        </p:nvPicPr>
        <p:blipFill rotWithShape="1">
          <a:blip r:embed="rId5">
            <a:alphaModFix/>
          </a:blip>
          <a:srcRect b="0" l="0" r="931" t="0"/>
          <a:stretch/>
        </p:blipFill>
        <p:spPr>
          <a:xfrm>
            <a:off x="530950" y="5808775"/>
            <a:ext cx="11282400" cy="4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37" name="Google Shape;5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5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58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Устанавливаем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nvidia-container-toolkit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для работы с NVIDIA-драйверами в контейнерах:</a:t>
            </a:r>
            <a:endParaRPr sz="35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oowl.png" id="541" name="Google Shape;54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8"/>
          <p:cNvSpPr txBox="1"/>
          <p:nvPr/>
        </p:nvSpPr>
        <p:spPr>
          <a:xfrm>
            <a:off x="530950" y="2141475"/>
            <a:ext cx="11282400" cy="289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distribution=$(. /etc/os-release;echo $ID$VERSION_ID)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curl -s -L https://nvidia.github.io/nvidia-docker/gpgkey | sudo apt-key add -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curl -s -L https://nvidia.github.io/nvidia-docker/$distribution/nvidia-docker.list | sudo tee /etc/apt/sources.list.d/nvidia-docker.list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apt-get update &amp;&amp; sudo apt-get install -y nvidia-container-toolkit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systemctl restart docker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47" name="Google Shape;54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5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p59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Создаем тестовый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который наследуется из родительского образа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nvidia/cuda:10.1-cudnn7-devel-ubuntu18.04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51" name="Google Shape;55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9"/>
          <p:cNvSpPr txBox="1"/>
          <p:nvPr/>
        </p:nvSpPr>
        <p:spPr>
          <a:xfrm>
            <a:off x="530950" y="2217675"/>
            <a:ext cx="11282400" cy="2124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FROM nvidia/cuda:1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0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.1-cudnn7-devel-ubuntu18.04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ENV DEBIAN_FRONTEND=noninteractive LANG=C TZ=UTC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CMD ["/bin/bash"]</a:t>
            </a:r>
            <a:r>
              <a:rPr lang="en-US" sz="2400">
                <a:solidFill>
                  <a:srgbClr val="35545C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endParaRPr sz="2400">
              <a:solidFill>
                <a:srgbClr val="35545C"/>
              </a:solidFill>
              <a:highlight>
                <a:srgbClr val="FFF2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96" name="Google Shape;1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>
            <p:ph idx="4294967295" type="body"/>
          </p:nvPr>
        </p:nvSpPr>
        <p:spPr>
          <a:xfrm>
            <a:off x="3797300" y="1782763"/>
            <a:ext cx="83946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Активно участвуем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Задаем вопрос в чат или голосом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Off-topic обсуждаем в Slack #канал группы или #general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Вопросы вижу в чате, могу ответить не сразу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198" name="Google Shape;19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5" y="168015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065" y="2811621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векторная графика&#10;&#10;Автоматически созданное описание" id="200" name="Google Shape;20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65" y="3989207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бъект, часы&#10;&#10;Автоматически созданное описание" id="201" name="Google Shape;20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537" y="5115229"/>
            <a:ext cx="799200" cy="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203" name="Google Shape;20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57" name="Google Shape;5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0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6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0" name="Google Shape;560;p60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Запускаем сборку контейнера с названием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otus-cv-cuda:1.0.0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из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который мы создали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61" name="Google Shape;56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0"/>
          <p:cNvSpPr txBox="1"/>
          <p:nvPr/>
        </p:nvSpPr>
        <p:spPr>
          <a:xfrm>
            <a:off x="530950" y="2217675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build -t otus-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cv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-cuda: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.0.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0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58" y="2928150"/>
            <a:ext cx="10026424" cy="21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68" name="Google Shape;56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1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6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1" name="Google Shape;571;p61"/>
          <p:cNvSpPr txBox="1"/>
          <p:nvPr>
            <p:ph idx="4294967295" type="body"/>
          </p:nvPr>
        </p:nvSpPr>
        <p:spPr>
          <a:xfrm>
            <a:off x="442450" y="1316550"/>
            <a:ext cx="113208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Проверяем список доступных образов в системе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72" name="Google Shape;57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1"/>
          <p:cNvSpPr txBox="1"/>
          <p:nvPr/>
        </p:nvSpPr>
        <p:spPr>
          <a:xfrm>
            <a:off x="530950" y="1836675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image 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1"/>
          <p:cNvSpPr txBox="1"/>
          <p:nvPr>
            <p:ph idx="4294967295" type="body"/>
          </p:nvPr>
        </p:nvSpPr>
        <p:spPr>
          <a:xfrm>
            <a:off x="442450" y="4022400"/>
            <a:ext cx="11320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Удалить ненужный образ можно так: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либо так: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61"/>
          <p:cNvSpPr txBox="1"/>
          <p:nvPr/>
        </p:nvSpPr>
        <p:spPr>
          <a:xfrm>
            <a:off x="530950" y="4522800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image rm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50c707237b66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1"/>
          <p:cNvSpPr txBox="1"/>
          <p:nvPr/>
        </p:nvSpPr>
        <p:spPr>
          <a:xfrm>
            <a:off x="530950" y="5547325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rmi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50c707237b66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51" y="2507501"/>
            <a:ext cx="11282401" cy="1049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82" name="Google Shape;58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2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6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p62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Запускаем контейнер из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собранного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образа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otus-cv-cuda:1.0.0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 проверяем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доступность драйвера NVIDIA при помощи утилиты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nvidia-smi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586" name="Google Shape;58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 txBox="1"/>
          <p:nvPr/>
        </p:nvSpPr>
        <p:spPr>
          <a:xfrm>
            <a:off x="530950" y="2217675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run --gpus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all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otus-cv-cuda:1.0.0 nvidia-smi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88" name="Google Shape;58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50" y="2875175"/>
            <a:ext cx="7621075" cy="38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93" name="Google Shape;59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3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6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6" name="Google Shape;596;p63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Аналогично можно проверить родительский контейнер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nvidia/cuda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F3F3F3"/>
                </a:highlight>
                <a:latin typeface="Avenir"/>
                <a:ea typeface="Avenir"/>
                <a:cs typeface="Avenir"/>
                <a:sym typeface="Avenir"/>
              </a:rPr>
              <a:t>--gpus all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сообщает докеру что нужен доступ ко всем GPU,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--rm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удалить контейнер сразу после завершения.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ooowl.png" id="597" name="Google Shape;59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3"/>
          <p:cNvSpPr txBox="1"/>
          <p:nvPr/>
        </p:nvSpPr>
        <p:spPr>
          <a:xfrm>
            <a:off x="486700" y="1860750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run --gpus all --rm nvidia/cuda:10.1-cudnn7-devel-ubuntu18.04 nvidia-smi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03" name="Google Shape;60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4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6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" name="Google Shape;606;p64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Добавляем в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нужные библиотеки и пересобираем образ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07" name="Google Shape;60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4"/>
          <p:cNvSpPr txBox="1"/>
          <p:nvPr/>
        </p:nvSpPr>
        <p:spPr>
          <a:xfrm>
            <a:off x="522100" y="1784550"/>
            <a:ext cx="11282400" cy="4894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FROM nvidia/cuda:10.1-cudnn7-devel-ubuntu18.04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ENV DEBIAN_FRONTEND=noninteractive LANG=C TZ=UTC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ENV TERM linux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 install some basic utilities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RUN set -xue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apt-get update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apt-get install -y --no-install-recommends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build-essential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libsm6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libxext6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libxrender-dev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libglib2.0-0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python3-dev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python3-pip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rm -rf /var/lib/apt/lists/*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13" name="Google Shape;61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5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6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65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10. (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продолжение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17" name="Google Shape;61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5"/>
          <p:cNvSpPr txBox="1"/>
          <p:nvPr/>
        </p:nvSpPr>
        <p:spPr>
          <a:xfrm>
            <a:off x="522100" y="1784550"/>
            <a:ext cx="11282400" cy="437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 install libs and frameworks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RUN pip3 install setuptools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numpy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matplotlib ;\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torch torchvision;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tensorflow-gpu; \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pip3 install jupyterlab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WORKDIR /playground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 run </a:t>
            </a: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bash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CMD ["/bin/bash"]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 or run </a:t>
            </a: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jupyter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#CMD ["jupyter", "notebook", "--port=8789", "--no-browser", "--ip=0.0.0.0", "--allow-root"]</a:t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23" name="Google Shape;62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6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6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" name="Google Shape;626;p66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11. Пересобираем образ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otus-cv-cuda:1.0.0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из обновленного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27" name="Google Shape;62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6"/>
          <p:cNvSpPr txBox="1"/>
          <p:nvPr/>
        </p:nvSpPr>
        <p:spPr>
          <a:xfrm>
            <a:off x="522100" y="1784550"/>
            <a:ext cx="11282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build -t otus-cv-cuda:1.0.0 .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9" name="Google Shape;629;p66"/>
          <p:cNvSpPr txBox="1"/>
          <p:nvPr/>
        </p:nvSpPr>
        <p:spPr>
          <a:xfrm>
            <a:off x="522100" y="3093725"/>
            <a:ext cx="11282400" cy="86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run -it --name otus --volume=/home/ubuntu/data:/playground/data -p 8789:8789 --gpus all --rm otus-cv-cuda:1.0.0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0" name="Google Shape;630;p66"/>
          <p:cNvSpPr txBox="1"/>
          <p:nvPr>
            <p:ph idx="4294967295" type="body"/>
          </p:nvPr>
        </p:nvSpPr>
        <p:spPr>
          <a:xfrm>
            <a:off x="426700" y="2600650"/>
            <a:ext cx="11320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12. Запускаем контейнер c именем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из образа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otus-cv-cuda:1.0.0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66"/>
          <p:cNvSpPr txBox="1"/>
          <p:nvPr>
            <p:ph idx="4294967295" type="body"/>
          </p:nvPr>
        </p:nvSpPr>
        <p:spPr>
          <a:xfrm>
            <a:off x="442450" y="4153988"/>
            <a:ext cx="11320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-it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- keep STDIN open and allocate pseudo-tty (terminal connection),</a:t>
            </a:r>
            <a:endParaRPr sz="2200">
              <a:solidFill>
                <a:srgbClr val="35545C"/>
              </a:solidFill>
              <a:highlight>
                <a:srgbClr val="EFEFEF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--name otus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задаем имя контейнера,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-p 8789:8789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пробрасываем из контейнера порт </a:t>
            </a: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8789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highlight>
                  <a:srgbClr val="EFEFEF"/>
                </a:highlight>
                <a:latin typeface="Avenir"/>
                <a:ea typeface="Avenir"/>
                <a:cs typeface="Avenir"/>
                <a:sym typeface="Avenir"/>
              </a:rPr>
              <a:t>--volume=/home/ubuntu/data:/playground/data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-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монтируем директорию, которая будет доступна в запущенном контейнере.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36" name="Google Shape;63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6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9" name="Google Shape;639;p67"/>
          <p:cNvSpPr txBox="1"/>
          <p:nvPr>
            <p:ph idx="4294967295" type="body"/>
          </p:nvPr>
        </p:nvSpPr>
        <p:spPr>
          <a:xfrm>
            <a:off x="442450" y="1316550"/>
            <a:ext cx="113208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Запускаем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jupyter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внутри запущенного контейнера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 sz="2400">
                <a:solidFill>
                  <a:srgbClr val="35545C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400">
              <a:solidFill>
                <a:srgbClr val="35545C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40" name="Google Shape;64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7"/>
          <p:cNvSpPr txBox="1"/>
          <p:nvPr/>
        </p:nvSpPr>
        <p:spPr>
          <a:xfrm>
            <a:off x="504400" y="1819475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jupyter notebook --no-browser --port=8789 --ip=0.0.0.0 --allow-root 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2" name="Google Shape;642;p67"/>
          <p:cNvPicPr preferRelativeResize="0"/>
          <p:nvPr/>
        </p:nvPicPr>
        <p:blipFill rotWithShape="1">
          <a:blip r:embed="rId5">
            <a:alphaModFix/>
          </a:blip>
          <a:srcRect b="0" l="0" r="10338" t="0"/>
          <a:stretch/>
        </p:blipFill>
        <p:spPr>
          <a:xfrm>
            <a:off x="504400" y="2417000"/>
            <a:ext cx="10955099" cy="9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7"/>
          <p:cNvSpPr txBox="1"/>
          <p:nvPr>
            <p:ph idx="4294967295" type="body"/>
          </p:nvPr>
        </p:nvSpPr>
        <p:spPr>
          <a:xfrm>
            <a:off x="504400" y="3648600"/>
            <a:ext cx="11320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Если в </a:t>
            </a:r>
            <a:r>
              <a:rPr b="1"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запуск </a:t>
            </a:r>
            <a:r>
              <a:rPr b="1"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jupyter </a:t>
            </a:r>
            <a:r>
              <a:rPr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был прописан в команде </a:t>
            </a:r>
            <a:r>
              <a:rPr b="1"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CMD</a:t>
            </a:r>
            <a:r>
              <a:rPr lang="en-US" sz="22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то он будет запущен сразу после запуска контейнера.</a:t>
            </a:r>
            <a:endParaRPr sz="22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4" name="Google Shape;644;p67"/>
          <p:cNvSpPr txBox="1"/>
          <p:nvPr>
            <p:ph idx="4294967295" type="body"/>
          </p:nvPr>
        </p:nvSpPr>
        <p:spPr>
          <a:xfrm>
            <a:off x="504400" y="4960113"/>
            <a:ext cx="11320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14. Копируем и открываем в браузере полученную ссылку </a:t>
            </a:r>
            <a:r>
              <a:rPr i="1" lang="en-US" sz="1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http://127.0.0.1:8789/?token=e04b7d2f5c90f074040bb3a4070377d02d4aa3f1d00d20b0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 видим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Jupyter notebook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49" name="Google Shape;64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6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2" name="Google Shape;652;p68"/>
          <p:cNvSpPr txBox="1"/>
          <p:nvPr>
            <p:ph idx="4294967295" type="body"/>
          </p:nvPr>
        </p:nvSpPr>
        <p:spPr>
          <a:xfrm>
            <a:off x="442450" y="1392750"/>
            <a:ext cx="11320800" cy="3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Используйте сочетание клавиш </a:t>
            </a:r>
            <a:r>
              <a:rPr b="1" lang="en-US" sz="2400">
                <a:solidFill>
                  <a:srgbClr val="35545C"/>
                </a:solidFill>
                <a:highlight>
                  <a:srgbClr val="EAD1DC"/>
                </a:highlight>
                <a:latin typeface="Roboto"/>
                <a:ea typeface="Roboto"/>
                <a:cs typeface="Roboto"/>
                <a:sym typeface="Roboto"/>
              </a:rPr>
              <a:t>Ctrl+P+Q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чтобы отвязать запущенный контейнер от терминала.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Вновь подключить терминал к запущенному контейнеру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otus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можно так: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Запустить остановленный контейнер и подключить к нему терминал: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53" name="Google Shape;65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8"/>
          <p:cNvSpPr txBox="1"/>
          <p:nvPr/>
        </p:nvSpPr>
        <p:spPr>
          <a:xfrm>
            <a:off x="442450" y="3041600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container attach otus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5" name="Google Shape;655;p68"/>
          <p:cNvSpPr txBox="1"/>
          <p:nvPr/>
        </p:nvSpPr>
        <p:spPr>
          <a:xfrm>
            <a:off x="442450" y="4441200"/>
            <a:ext cx="10955100" cy="86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start otus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container attach otus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60" name="Google Shape;66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9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Устанавливаем Docker на Ubuntu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6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3" name="Google Shape;663;p69"/>
          <p:cNvSpPr txBox="1"/>
          <p:nvPr>
            <p:ph idx="4294967295" type="body"/>
          </p:nvPr>
        </p:nvSpPr>
        <p:spPr>
          <a:xfrm>
            <a:off x="442450" y="1392750"/>
            <a:ext cx="11320800" cy="26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Посмотреть все контейнеры в системе (в том числе остановленные):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 Удалить ненужный контейнер можно следующими способами: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64" name="Google Shape;66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9"/>
          <p:cNvSpPr txBox="1"/>
          <p:nvPr/>
        </p:nvSpPr>
        <p:spPr>
          <a:xfrm>
            <a:off x="442450" y="1831249"/>
            <a:ext cx="109551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docker ps --all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66" name="Google Shape;666;p69"/>
          <p:cNvPicPr preferRelativeResize="0"/>
          <p:nvPr/>
        </p:nvPicPr>
        <p:blipFill rotWithShape="1">
          <a:blip r:embed="rId5">
            <a:alphaModFix/>
          </a:blip>
          <a:srcRect b="0" l="0" r="36057" t="0"/>
          <a:stretch/>
        </p:blipFill>
        <p:spPr>
          <a:xfrm>
            <a:off x="398200" y="2442848"/>
            <a:ext cx="9167057" cy="6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9"/>
          <p:cNvPicPr preferRelativeResize="0"/>
          <p:nvPr/>
        </p:nvPicPr>
        <p:blipFill rotWithShape="1">
          <a:blip r:embed="rId5">
            <a:alphaModFix/>
          </a:blip>
          <a:srcRect b="0" l="86789" r="0" t="0"/>
          <a:stretch/>
        </p:blipFill>
        <p:spPr>
          <a:xfrm>
            <a:off x="9565260" y="2442848"/>
            <a:ext cx="1893939" cy="6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9"/>
          <p:cNvSpPr txBox="1"/>
          <p:nvPr/>
        </p:nvSpPr>
        <p:spPr>
          <a:xfrm>
            <a:off x="442450" y="4017453"/>
            <a:ext cx="10955100" cy="1877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rm 96dae4bc4e6e       # Удалить контейнер по ID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rm otus                        # Удалить контейнер по имени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container prune           # Удалить все остановленные контейнеры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$ </a:t>
            </a: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docker system prune               # Удалить все остановленные контейнеры и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             # промежуточные образы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Компьютерное зрение 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задачи, инструменты и программа курса</a:t>
            </a:r>
            <a:endParaRPr sz="3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2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5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5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5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214" name="Google Shape;2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73" name="Google Shape;67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Как установить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Docker в Windows с поддержкой CUDA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7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70"/>
          <p:cNvSpPr txBox="1"/>
          <p:nvPr>
            <p:ph idx="4294967295" type="body"/>
          </p:nvPr>
        </p:nvSpPr>
        <p:spPr>
          <a:xfrm>
            <a:off x="442450" y="1468950"/>
            <a:ext cx="114330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установки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Windows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переходим на </a:t>
            </a:r>
            <a:r>
              <a:rPr lang="en-US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docs.docker.com/engine/install/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 скачиваем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 desktop for windows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Если у вас есть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 GPU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то нужно включить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Windows для Linux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WSL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), который позволяет запускать среду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GNU/Linux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без виртуальной машины. Как включить WSL: </a:t>
            </a:r>
            <a:r>
              <a:rPr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docs.microsoft.com/ru-ru/windows/wsl/install-win10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Далее нужно установить и настроить </a:t>
            </a:r>
            <a:r>
              <a:rPr b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CUDA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работы через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WSL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Как использовать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CUDA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через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WSL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docs.nvidia.com/cuda/wsl-user-guide/index.html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77" name="Google Shape;677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82" name="Google Shape;68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1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Что делать если есть только CPU</a:t>
            </a:r>
            <a:endParaRPr b="1" i="1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" name="Google Shape;685;p71"/>
          <p:cNvSpPr txBox="1"/>
          <p:nvPr>
            <p:ph idx="4294967295" type="body"/>
          </p:nvPr>
        </p:nvSpPr>
        <p:spPr>
          <a:xfrm>
            <a:off x="442450" y="1468950"/>
            <a:ext cx="114330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Что делать если у вас нет GPU:</a:t>
            </a:r>
            <a:endParaRPr i="1" sz="2400" u="sng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Использовать докер образ только с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CPU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поддержкой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Для этого нужно изменить в вашем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родительский образ: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Либо использовать </a:t>
            </a:r>
            <a:r>
              <a:rPr b="1" lang="en-US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Google Colab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который может предоставлять доступ к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GPU/TPU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 некоторое время.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686" name="Google Shape;68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1"/>
          <p:cNvSpPr txBox="1"/>
          <p:nvPr/>
        </p:nvSpPr>
        <p:spPr>
          <a:xfrm>
            <a:off x="1000000" y="2820375"/>
            <a:ext cx="10760400" cy="5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FROM ubuntu:18.04</a:t>
            </a:r>
            <a:endParaRPr sz="2200">
              <a:solidFill>
                <a:srgbClr val="35545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92" name="Google Shape;69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2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Искусственный нейрон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7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695" name="Google Shape;69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7701" y="1384475"/>
            <a:ext cx="8288288" cy="529603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2"/>
          <p:cNvSpPr txBox="1"/>
          <p:nvPr/>
        </p:nvSpPr>
        <p:spPr>
          <a:xfrm>
            <a:off x="6063093" y="5815733"/>
            <a:ext cx="4242900" cy="785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41230" l="-599" r="0" t="-16980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1" i="0" lang="en-US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02" name="Google Shape;7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3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Полносвязная нейронная сеть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7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705" name="Google Shape;70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5368" y="1350722"/>
            <a:ext cx="8168414" cy="4440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4375" y="5835525"/>
            <a:ext cx="87439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4"/>
          <p:cNvSpPr txBox="1"/>
          <p:nvPr/>
        </p:nvSpPr>
        <p:spPr>
          <a:xfrm>
            <a:off x="2389325" y="2491779"/>
            <a:ext cx="7096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sz="2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14" name="Google Shape;71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19" name="Google Shape;71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75"/>
          <p:cNvSpPr/>
          <p:nvPr/>
        </p:nvSpPr>
        <p:spPr>
          <a:xfrm>
            <a:off x="2314250" y="18883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5"/>
          <p:cNvSpPr/>
          <p:nvPr/>
        </p:nvSpPr>
        <p:spPr>
          <a:xfrm>
            <a:off x="4176750" y="21057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1. О курсе и задачах</a:t>
            </a:r>
            <a:endParaRPr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75"/>
          <p:cNvSpPr/>
          <p:nvPr/>
        </p:nvSpPr>
        <p:spPr>
          <a:xfrm>
            <a:off x="2314250" y="29551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75"/>
          <p:cNvSpPr/>
          <p:nvPr/>
        </p:nvSpPr>
        <p:spPr>
          <a:xfrm>
            <a:off x="2314250" y="40219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75"/>
          <p:cNvSpPr/>
          <p:nvPr/>
        </p:nvSpPr>
        <p:spPr>
          <a:xfrm>
            <a:off x="4176750" y="3174425"/>
            <a:ext cx="5249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Об инструментах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75"/>
          <p:cNvSpPr/>
          <p:nvPr/>
        </p:nvSpPr>
        <p:spPr>
          <a:xfrm>
            <a:off x="4176750" y="41923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3. Первая домашка</a:t>
            </a:r>
            <a:endParaRPr b="1"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27" name="Google Shape;72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5"/>
          <p:cNvSpPr/>
          <p:nvPr/>
        </p:nvSpPr>
        <p:spPr>
          <a:xfrm>
            <a:off x="2314250" y="50887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75"/>
          <p:cNvSpPr/>
          <p:nvPr/>
        </p:nvSpPr>
        <p:spPr>
          <a:xfrm>
            <a:off x="4176750" y="52591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4. А поговорить?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34" name="Google Shape;73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6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Домашнее задание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7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7" name="Google Shape;737;p76"/>
          <p:cNvSpPr txBox="1"/>
          <p:nvPr>
            <p:ph idx="4294967295" type="body"/>
          </p:nvPr>
        </p:nvSpPr>
        <p:spPr>
          <a:xfrm>
            <a:off x="1061875" y="1247725"/>
            <a:ext cx="10701600" cy="53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Необходимо установить и настроить рабочее окружение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Установить и настроить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Если используете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 GPU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то также установить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nvidia-docker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Собрать и запустить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контейнер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Ubuntu 18.04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(или выше)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Развернуть в контейнере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PyTorch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TensorFlow, OpenCV, JupyterLab.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качестве результата выслать (через личный кабинет) скриншот или лог, который будет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содержать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версию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PyTorch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*Получите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дополнительный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балл, если в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Google Colab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запросите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GPU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3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Пример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(для GPU) и </a:t>
            </a:r>
            <a:r>
              <a:rPr b="1"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Dockerfile_cpu 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(для CPU) </a:t>
            </a:r>
            <a:r>
              <a:rPr i="1"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можно найти в материалах к лекции</a:t>
            </a: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38" name="Google Shape;73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7"/>
          <p:cNvSpPr txBox="1"/>
          <p:nvPr/>
        </p:nvSpPr>
        <p:spPr>
          <a:xfrm>
            <a:off x="2389325" y="2491779"/>
            <a:ext cx="7096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sz="2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45" name="Google Shape;74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0" name="Google Shape;75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78"/>
          <p:cNvSpPr/>
          <p:nvPr/>
        </p:nvSpPr>
        <p:spPr>
          <a:xfrm>
            <a:off x="2314250" y="18883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78"/>
          <p:cNvSpPr/>
          <p:nvPr/>
        </p:nvSpPr>
        <p:spPr>
          <a:xfrm>
            <a:off x="4176750" y="21057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1. О курсе и задачах</a:t>
            </a:r>
            <a:endParaRPr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314250" y="29551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2314250" y="40219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78"/>
          <p:cNvSpPr/>
          <p:nvPr/>
        </p:nvSpPr>
        <p:spPr>
          <a:xfrm>
            <a:off x="4176750" y="3174425"/>
            <a:ext cx="5249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Об инструментах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78"/>
          <p:cNvSpPr/>
          <p:nvPr/>
        </p:nvSpPr>
        <p:spPr>
          <a:xfrm>
            <a:off x="4176750" y="41923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3. Первая домашка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58" name="Google Shape;75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8"/>
          <p:cNvSpPr/>
          <p:nvPr/>
        </p:nvSpPr>
        <p:spPr>
          <a:xfrm>
            <a:off x="2314250" y="50887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78"/>
          <p:cNvSpPr/>
          <p:nvPr/>
        </p:nvSpPr>
        <p:spPr>
          <a:xfrm>
            <a:off x="4176750" y="52591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4. А поговорить?</a:t>
            </a:r>
            <a:endParaRPr b="1"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9"/>
          <p:cNvSpPr txBox="1"/>
          <p:nvPr/>
        </p:nvSpPr>
        <p:spPr>
          <a:xfrm>
            <a:off x="2707893" y="1341406"/>
            <a:ext cx="67761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67" name="Google Shape;76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19" name="Google Shape;2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занятия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2314250" y="18883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4176750" y="21057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 курсе и задачах</a:t>
            </a:r>
            <a:endParaRPr b="1"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2314250" y="29551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2314250" y="40219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4176750" y="3174425"/>
            <a:ext cx="5249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Об инструментах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4176750" y="41923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3. Первая домашка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227" name="Google Shape;22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2314250" y="508872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4176750" y="5259125"/>
            <a:ext cx="5178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 А поговорить?</a:t>
            </a:r>
            <a:endParaRPr sz="2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8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80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777" name="Google Shape;77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1"/>
          <p:cNvSpPr txBox="1"/>
          <p:nvPr>
            <p:ph idx="1" type="body"/>
          </p:nvPr>
        </p:nvSpPr>
        <p:spPr>
          <a:xfrm>
            <a:off x="0" y="2411600"/>
            <a:ext cx="121914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b="0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81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81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81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81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7" name="Google Shape;7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788" name="Google Shape;78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34" name="Google Shape;2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Познакомимся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7"/>
          <p:cNvSpPr txBox="1"/>
          <p:nvPr>
            <p:ph idx="4294967295" type="body"/>
          </p:nvPr>
        </p:nvSpPr>
        <p:spPr>
          <a:xfrm>
            <a:off x="1737350" y="1653300"/>
            <a:ext cx="76191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Напишите в чат:</a:t>
            </a:r>
            <a:endParaRPr sz="2400" u="sng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Представтесь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Какой у вас бэкграунд и опыт?</a:t>
            </a:r>
            <a:endParaRPr i="1" sz="240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i="1"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Чем привлек курс, чему хотели бы научиться?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38" name="Google Shape;2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240" y="158280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owl.png" id="239" name="Google Shape;23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Общая информация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28"/>
          <p:cNvSpPr txBox="1"/>
          <p:nvPr>
            <p:ph idx="4294967295" type="body"/>
          </p:nvPr>
        </p:nvSpPr>
        <p:spPr>
          <a:xfrm>
            <a:off x="522100" y="1653300"/>
            <a:ext cx="11300100" cy="4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Занятия проходят два раза в неделю, 2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лекция + консультации.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Часть занятий будет с д/з, всего 9.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В конце обучения вы будете защищать проект.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На курсе 10 преподавателей.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545C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Мы доступны в слаке для обсуждения идей, приема д/з, помощи.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ooowl.png" id="248" name="Google Shape;24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/>
        </p:nvSpPr>
        <p:spPr>
          <a:xfrm>
            <a:off x="725625" y="359175"/>
            <a:ext cx="1119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Преподователи курса: Дмитрий Хизбуллин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oowl.png" id="256" name="Google Shape;2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9" y="6012125"/>
            <a:ext cx="702000" cy="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600" y="2482850"/>
            <a:ext cx="2595550" cy="25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191750" y="1477800"/>
            <a:ext cx="8745900" cy="50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1750" rtl="0" algn="just">
              <a:lnSpc>
                <a:spcPct val="150000"/>
              </a:lnSpc>
              <a:spcBef>
                <a:spcPts val="85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CV/DL Team Leader </a:t>
            </a:r>
            <a: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в исследовательском центре </a:t>
            </a:r>
            <a:r>
              <a:rPr b="1" i="1"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Huawei</a:t>
            </a:r>
            <a:b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24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Разработчик и исследователь с 10+ лет опыта работы в России, Германии и Эстонии, специализирующийся на глубоком обучении, компьютерном зрении и беспилотных автомобилях. Является тим-лидом в исследовательском центре </a:t>
            </a:r>
            <a:r>
              <a:rPr i="1"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Huawei </a:t>
            </a:r>
            <a:r>
              <a:rPr lang="en-US" sz="2200">
                <a:solidFill>
                  <a:srgbClr val="050505"/>
                </a:solidFill>
                <a:latin typeface="Roboto"/>
                <a:ea typeface="Roboto"/>
                <a:cs typeface="Roboto"/>
                <a:sym typeface="Roboto"/>
              </a:rPr>
              <a:t>и работает над зрением беспилотных автомобилей и распределенной тренировкой нейронных сетей.</a:t>
            </a:r>
            <a:endParaRPr sz="2200">
              <a:solidFill>
                <a:srgbClr val="44546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